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21" r:id="rId2"/>
    <p:sldMasterId id="2147483734" r:id="rId3"/>
    <p:sldMasterId id="2147483735" r:id="rId4"/>
    <p:sldMasterId id="2147483748" r:id="rId5"/>
  </p:sldMasterIdLst>
  <p:notesMasterIdLst>
    <p:notesMasterId r:id="rId15"/>
  </p:notesMasterIdLst>
  <p:handoutMasterIdLst>
    <p:handoutMasterId r:id="rId16"/>
  </p:handoutMasterIdLst>
  <p:sldIdLst>
    <p:sldId id="619" r:id="rId6"/>
    <p:sldId id="657" r:id="rId7"/>
    <p:sldId id="659" r:id="rId8"/>
    <p:sldId id="658" r:id="rId9"/>
    <p:sldId id="661" r:id="rId10"/>
    <p:sldId id="660" r:id="rId11"/>
    <p:sldId id="662" r:id="rId12"/>
    <p:sldId id="663" r:id="rId13"/>
    <p:sldId id="664" r:id="rId14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BC8"/>
    <a:srgbClr val="001C55"/>
    <a:srgbClr val="008788"/>
    <a:srgbClr val="003468"/>
    <a:srgbClr val="AAC4E4"/>
    <a:srgbClr val="73B264"/>
    <a:srgbClr val="614C9A"/>
    <a:srgbClr val="658BE1"/>
    <a:srgbClr val="FF896F"/>
    <a:srgbClr val="E17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0289D-719C-44DC-95F3-6BA230239E86}" v="28" dt="2021-02-16T16:39:1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643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66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381" tIns="45692" rIns="91381" bIns="4569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6400" cy="496888"/>
          </a:xfrm>
          <a:prstGeom prst="rect">
            <a:avLst/>
          </a:prstGeom>
        </p:spPr>
        <p:txBody>
          <a:bodyPr vert="horz" lIns="91381" tIns="45692" rIns="91381" bIns="45692" rtlCol="0"/>
          <a:lstStyle>
            <a:lvl1pPr algn="r">
              <a:defRPr sz="1200"/>
            </a:lvl1pPr>
          </a:lstStyle>
          <a:p>
            <a:pPr>
              <a:defRPr/>
            </a:pPr>
            <a:fld id="{946BDEEE-666D-456A-8A09-5D0CF780E1F0}" type="datetimeFigureOut">
              <a:rPr lang="en-GB"/>
              <a:pPr>
                <a:defRPr/>
              </a:pPr>
              <a:t>24/09/2025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343"/>
            <a:ext cx="2946400" cy="496887"/>
          </a:xfrm>
          <a:prstGeom prst="rect">
            <a:avLst/>
          </a:prstGeom>
        </p:spPr>
        <p:txBody>
          <a:bodyPr vert="horz" lIns="91381" tIns="45692" rIns="91381" bIns="4569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6" y="9431343"/>
            <a:ext cx="2946400" cy="496887"/>
          </a:xfrm>
          <a:prstGeom prst="rect">
            <a:avLst/>
          </a:prstGeom>
        </p:spPr>
        <p:txBody>
          <a:bodyPr vert="horz" lIns="91381" tIns="45692" rIns="91381" bIns="45692" rtlCol="0" anchor="b"/>
          <a:lstStyle>
            <a:lvl1pPr algn="r">
              <a:defRPr sz="1200"/>
            </a:lvl1pPr>
          </a:lstStyle>
          <a:p>
            <a:pPr>
              <a:defRPr/>
            </a:pPr>
            <a:fld id="{8E19E9FF-517D-48F1-B48C-4B34F58148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5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6466"/>
            <a:ext cx="5440363" cy="446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4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134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45692" rIns="91381" bIns="4569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9694D0-F1C8-425A-8632-37AC75A001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4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70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B8C9BF84-E575-0345-8E74-4BF3C0F2C56C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8519DC-FEF8-5948-B720-5384798EE5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5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holding, person, person, mirror&#10;&#10;Description automatically generated">
            <a:extLst>
              <a:ext uri="{FF2B5EF4-FFF2-40B4-BE49-F238E27FC236}">
                <a16:creationId xmlns:a16="http://schemas.microsoft.com/office/drawing/2014/main" id="{9F322F4F-4D61-764A-94D5-9DBF62DCF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737041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6303F-193D-D445-8841-4B41FC0D8B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6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BBAA753-2E22-7E42-87F2-AD6A2A572D7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5256584" cy="964502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221AC-12D6-A24B-8AA0-F9FB02BC84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C646B6D9-98D3-9F4A-AFA4-C904DB039F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45A3A2B8-96DC-AB49-AD59-887DD259C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F66037-534A-A743-A7CC-7000EAA05A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4353069" cy="964502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FBF22-888D-B843-9FB8-8B28CD3BC9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9" name="Picture 8" descr="SCI_Webinar Logo.png">
            <a:extLst>
              <a:ext uri="{FF2B5EF4-FFF2-40B4-BE49-F238E27FC236}">
                <a16:creationId xmlns:a16="http://schemas.microsoft.com/office/drawing/2014/main" id="{214BF25D-5E7B-924F-AEC1-9B26E636AD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3A24D2B9-7656-F548-9960-5FCE11F0020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F9A49E-0711-8D40-84D6-B4A27B042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180816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BDFD2-876B-A54A-AE33-B3B62341F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9" name="Picture 8" descr="SCI_Webinar Logo.png">
            <a:extLst>
              <a:ext uri="{FF2B5EF4-FFF2-40B4-BE49-F238E27FC236}">
                <a16:creationId xmlns:a16="http://schemas.microsoft.com/office/drawing/2014/main" id="{0980119F-A45B-5049-ADDB-855A2AAAB4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cklace&#10;&#10;Description automatically generated">
            <a:extLst>
              <a:ext uri="{FF2B5EF4-FFF2-40B4-BE49-F238E27FC236}">
                <a16:creationId xmlns:a16="http://schemas.microsoft.com/office/drawing/2014/main" id="{D11AEACB-AB78-494D-B2BB-E33E0E3F6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220944" cy="6876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9391" y="3044670"/>
            <a:ext cx="4393217" cy="642584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Highlight slide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99391" y="3891231"/>
            <a:ext cx="4393217" cy="4709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Subtitle / name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248DBB-43F5-224E-8374-EDF1E6977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49" y="5549900"/>
            <a:ext cx="1293626" cy="10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3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0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necklace&#10;&#10;Description automatically generated">
            <a:extLst>
              <a:ext uri="{FF2B5EF4-FFF2-40B4-BE49-F238E27FC236}">
                <a16:creationId xmlns:a16="http://schemas.microsoft.com/office/drawing/2014/main" id="{8B4EE11A-2410-D541-B209-7160407BA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0"/>
            <a:ext cx="121861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1" y="2989385"/>
            <a:ext cx="4910667" cy="53339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19" y="3744382"/>
            <a:ext cx="4928654" cy="660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2941540-8D1E-2A48-9ADE-6C6A7C465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B3D63A9-4125-534E-B54A-F13FC12C6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9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01B94362-E1A9-5449-8D60-8C73BC677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2" cy="6857999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necklace&#10;&#10;Description automatically generated">
            <a:extLst>
              <a:ext uri="{FF2B5EF4-FFF2-40B4-BE49-F238E27FC236}">
                <a16:creationId xmlns:a16="http://schemas.microsoft.com/office/drawing/2014/main" id="{3E04EB97-C696-9544-8885-8E4BCE57D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919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7987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4948127-16B7-8F4D-BD3D-F7E9C37423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, sunglasses&#10;&#10;Description automatically generated">
            <a:extLst>
              <a:ext uri="{FF2B5EF4-FFF2-40B4-BE49-F238E27FC236}">
                <a16:creationId xmlns:a16="http://schemas.microsoft.com/office/drawing/2014/main" id="{ED18A514-64BA-9F4A-B828-99A9F754E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48F324-F64B-4544-B1A7-C88F146A8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irror, sitting, glass, table&#10;&#10;Description automatically generated">
            <a:extLst>
              <a:ext uri="{FF2B5EF4-FFF2-40B4-BE49-F238E27FC236}">
                <a16:creationId xmlns:a16="http://schemas.microsoft.com/office/drawing/2014/main" id="{FBA83335-A53A-1246-8F31-BF0541779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215168" cy="6871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AF8B58-A0AC-1F4A-A6AA-B223F7CDF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, game, table, mirror&#10;&#10;Description automatically generated">
            <a:extLst>
              <a:ext uri="{FF2B5EF4-FFF2-40B4-BE49-F238E27FC236}">
                <a16:creationId xmlns:a16="http://schemas.microsoft.com/office/drawing/2014/main" id="{7CAD2F3F-1F79-C447-B11C-3BDEB13A5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973" cy="6873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862" y="2873046"/>
            <a:ext cx="4962161" cy="568203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930" y="3628043"/>
            <a:ext cx="4980336" cy="703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E9F475-A0A1-4D49-8274-7CB1D6C3CB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9" y="5623650"/>
            <a:ext cx="1251226" cy="10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ecklace&#10;&#10;Description automatically generated">
            <a:extLst>
              <a:ext uri="{FF2B5EF4-FFF2-40B4-BE49-F238E27FC236}">
                <a16:creationId xmlns:a16="http://schemas.microsoft.com/office/drawing/2014/main" id="{5B6F85FF-B53C-104B-9A13-AA998E8F2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0"/>
            <a:ext cx="121861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1" y="2989385"/>
            <a:ext cx="4910667" cy="53339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8819" y="3744382"/>
            <a:ext cx="4928654" cy="660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2" descr="SCI_Logo 2.png">
            <a:extLst>
              <a:ext uri="{FF2B5EF4-FFF2-40B4-BE49-F238E27FC236}">
                <a16:creationId xmlns:a16="http://schemas.microsoft.com/office/drawing/2014/main" id="{A5F6A48F-98CE-6340-9E8F-C3DA653561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0350"/>
            <a:ext cx="11699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cture containing object, holding, person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"/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4" descr="SCI Presentation 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092825"/>
            <a:ext cx="2951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416" y="698184"/>
            <a:ext cx="6480720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9416" y="1484784"/>
            <a:ext cx="6480720" cy="411479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4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picture containing necklace&#10;&#10;Description automatically generat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I Presentation Logo-Dark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092825"/>
            <a:ext cx="29527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07568" y="2852936"/>
            <a:ext cx="4608512" cy="885720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07568" y="3927568"/>
            <a:ext cx="4464496" cy="72556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44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2196"/>
            <a:ext cx="9987844" cy="64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5535"/>
            <a:ext cx="9987844" cy="411479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192088" indent="-192088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6DC5CD-0339-764F-B80E-D447012AD0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4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6DB10-69FF-6245-A5EE-0D756A6EFC5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1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F7345-D97C-FF4A-ABFF-ED5FA985220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5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3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30AA072-24A6-7F41-BE27-5CCBD71920D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3C327E4E-B5B7-5A41-B781-81FAD5EE2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5CE729-74E0-C540-8F91-C48BEFD90E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DEA644-D502-D140-9246-F9CFAECA30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5354416C-85C9-9940-B388-11B2D4D998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11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E4200-EDB4-D546-A892-64E960DD7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7908471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 and bold text in SCI dark blue for the agenda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FA9AB3-724D-8B42-8FB8-A5FCE721F4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B60572A1-2DB8-A047-8BE8-41870C3CA9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2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1C5EECB-6CA1-8E45-B91B-F9F1D1385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"/>
            <a:ext cx="12192000" cy="685383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7" y="698184"/>
            <a:ext cx="67297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6729784" cy="411479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29BC8"/>
              </a:buClr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B85246-169E-2946-86D7-55AD24C536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0" name="Picture 9" descr="SCI_Webinar Logo.png">
            <a:extLst>
              <a:ext uri="{FF2B5EF4-FFF2-40B4-BE49-F238E27FC236}">
                <a16:creationId xmlns:a16="http://schemas.microsoft.com/office/drawing/2014/main" id="{2FFFAD59-C6B0-F54E-B27C-228464EDAF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5B7A56E6-4ED5-B247-B858-901E551A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"/>
            <a:ext cx="12192000" cy="68538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62A396-104A-A843-8816-DAE37CE65B39}"/>
              </a:ext>
            </a:extLst>
          </p:cNvPr>
          <p:cNvSpPr>
            <a:spLocks noChangeAspect="1"/>
          </p:cNvSpPr>
          <p:nvPr userDrawn="1"/>
        </p:nvSpPr>
        <p:spPr>
          <a:xfrm>
            <a:off x="7900516" y="1448916"/>
            <a:ext cx="4032000" cy="403200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7" y="698184"/>
            <a:ext cx="67297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7" y="1484784"/>
            <a:ext cx="6729784" cy="4114798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729BC8"/>
              </a:buClr>
              <a:buFontTx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7C25D3-37F1-3F47-9E50-293B8EB1BF9C}"/>
              </a:ext>
            </a:extLst>
          </p:cNvPr>
          <p:cNvSpPr/>
          <p:nvPr userDrawn="1"/>
        </p:nvSpPr>
        <p:spPr>
          <a:xfrm>
            <a:off x="7937500" y="1446684"/>
            <a:ext cx="3988916" cy="398891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7762B-8C06-A34E-B8A4-E916A1081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1" name="Picture 10" descr="SCI_Webinar Logo.png">
            <a:extLst>
              <a:ext uri="{FF2B5EF4-FFF2-40B4-BE49-F238E27FC236}">
                <a16:creationId xmlns:a16="http://schemas.microsoft.com/office/drawing/2014/main" id="{87CF6E8B-558D-EF44-A73D-CD640F622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78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888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3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6337A4C-8FEB-A041-8500-82BC59220E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192088" indent="-192088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268384-8571-DC47-85EA-8BE2A9376A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82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465964-A0FA-1C49-B7FA-0F5642C2B6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883998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1328C-F21C-2040-A987-EB9BB202C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10" name="Picture 9" descr="SCI_Webinar Logo.png">
            <a:extLst>
              <a:ext uri="{FF2B5EF4-FFF2-40B4-BE49-F238E27FC236}">
                <a16:creationId xmlns:a16="http://schemas.microsoft.com/office/drawing/2014/main" id="{DA1664F2-5C5A-5349-8B2F-79D4BA1A73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381" y="285832"/>
            <a:ext cx="671266" cy="5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3078535"/>
            <a:ext cx="4896000" cy="42346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6000" y="415070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00346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/ Presenter name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CC737-025A-D340-B346-92E4348AF7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36000" y="4825867"/>
            <a:ext cx="4896000" cy="4132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800"/>
            </a:lvl2pPr>
            <a:lvl3pPr marL="914400" indent="0">
              <a:buFontTx/>
              <a:buNone/>
              <a:defRPr sz="800"/>
            </a:lvl3pPr>
            <a:lvl4pPr marL="1371600" indent="0">
              <a:buFontTx/>
              <a:buNone/>
              <a:defRPr sz="800"/>
            </a:lvl4pPr>
            <a:lvl5pPr marL="1828800" indent="0">
              <a:buFontTx/>
              <a:buNone/>
              <a:defRPr sz="800"/>
            </a:lvl5pPr>
          </a:lstStyle>
          <a:p>
            <a:pPr lvl="0"/>
            <a:r>
              <a:rPr lang="en-GB" dirty="0"/>
              <a:t>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15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30AA072-24A6-7F41-BE27-5CCBD71920D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3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249C47-5818-1844-9F85-E04CA1D91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10171484" cy="4114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</a:t>
            </a:r>
          </a:p>
          <a:p>
            <a:pPr marL="628650" lvl="1" indent="-314325"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 is a light blue line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03B5F8-59FD-0E4B-8D7B-380E03CE9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692150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9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necklace&#10;&#10;Description automatically generated">
            <a:extLst>
              <a:ext uri="{FF2B5EF4-FFF2-40B4-BE49-F238E27FC236}">
                <a16:creationId xmlns:a16="http://schemas.microsoft.com/office/drawing/2014/main" id="{2C8A66FA-247B-AA49-83DE-FD06BB1C7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6000" y="2731295"/>
            <a:ext cx="4896000" cy="54434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Thank you </a:t>
            </a:r>
            <a:endParaRPr lang="en-US" dirty="0"/>
          </a:p>
        </p:txBody>
      </p:sp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80D92360-9334-8D41-BC54-E129CB519E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5" y="340797"/>
            <a:ext cx="1153920" cy="9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9CE4200-EDB4-D546-A892-64E960DD753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7908471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 and bold text in SCI dark blue for the agenda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2DF07E-C04F-FA4E-A204-42880F82C0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8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4BAC4E7-5D8A-854E-96F1-52D7C41B75F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Sponsors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039EB1-2651-3D44-9FDF-6262ACDE9E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2253343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0C78FA-8DBF-4449-84F8-415A073EC36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73485" y="1484784"/>
            <a:ext cx="5437415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logos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DD558-E603-AB40-928C-99E9A60FE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1427D01-1512-BD46-857D-12825B6BBD7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8" y="698184"/>
            <a:ext cx="7908472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Exhibitors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02428" y="1484784"/>
            <a:ext cx="2253343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text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829B1B-C8BD-044F-BFDA-684198B64CF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573485" y="1484784"/>
            <a:ext cx="5437415" cy="411479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>
                <a:solidFill>
                  <a:srgbClr val="0034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 b="1">
                <a:solidFill>
                  <a:srgbClr val="003468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marL="285750" indent="-285750"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Add logos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D57D5-8AD7-CA4A-9390-4C2C46E696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A465964-A0FA-1C49-B7FA-0F5642C2B6D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883998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546100" indent="-185738" algn="l"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1328C-F21C-2040-A987-EB9BB202C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09538F-00A3-B844-BEBB-3A04B77BF3A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6800" cy="6858000"/>
          </a:xfrm>
          <a:prstGeom prst="rect">
            <a:avLst/>
          </a:prstGeom>
        </p:spPr>
      </p:pic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0CBE3121-6755-A64A-ABA9-9501BAC93C6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50863" y="0"/>
            <a:ext cx="0" cy="1341438"/>
          </a:xfrm>
          <a:prstGeom prst="line">
            <a:avLst/>
          </a:prstGeom>
          <a:noFill/>
          <a:ln w="19050">
            <a:solidFill>
              <a:srgbClr val="729B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9035B13-2D1B-4F43-BE56-E2B226D20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8184"/>
            <a:ext cx="10171484" cy="642584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729BC8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Add headline – We capitalise the first letter only 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67A9E0-DFA4-AD43-ABE3-E3517F6E4F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1484784"/>
            <a:ext cx="6475784" cy="4114798"/>
          </a:xfrm>
          <a:prstGeom prst="rect">
            <a:avLst/>
          </a:prstGeom>
        </p:spPr>
        <p:txBody>
          <a:bodyPr/>
          <a:lstStyle>
            <a:lvl1pPr marL="15875" indent="-15875" algn="l">
              <a:buNone/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3pPr>
            <a:lvl4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algn="l"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r>
              <a:rPr lang="en-US" dirty="0"/>
              <a:t>Add content, we use the colour black for text, in size 16-18 points as standard.</a:t>
            </a:r>
          </a:p>
          <a:p>
            <a:pPr marL="270000" indent="-270000">
              <a:spcBef>
                <a:spcPts val="500"/>
              </a:spcBef>
              <a:buClr>
                <a:srgbClr val="729BC8"/>
              </a:buClr>
              <a:buFont typeface="Arial" panose="020B0604020202020204" pitchFamily="34" charset="0"/>
              <a:buChar char="•"/>
            </a:pPr>
            <a:r>
              <a:rPr lang="en-US" dirty="0"/>
              <a:t>We use round bullet points in SCI light blue, with 0.75” indent</a:t>
            </a:r>
          </a:p>
          <a:p>
            <a:pPr marL="630000" lvl="1" indent="-360000">
              <a:spcBef>
                <a:spcPts val="500"/>
              </a:spcBef>
              <a:buClr>
                <a:srgbClr val="729BC8"/>
              </a:buClr>
              <a:buFont typeface="System Font Regular"/>
              <a:buChar char="−"/>
            </a:pPr>
            <a:r>
              <a:rPr lang="en-US" dirty="0"/>
              <a:t>Our secondary bullets is a light blue line, with 1.75” indent</a:t>
            </a:r>
          </a:p>
          <a:p>
            <a:pPr marL="314325" lvl="1" indent="0">
              <a:buClr>
                <a:srgbClr val="729BC8"/>
              </a:buClr>
              <a:buNone/>
            </a:pPr>
            <a:endParaRPr lang="en-US" dirty="0"/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Define text by using colours from the SCI colour palette. </a:t>
            </a:r>
          </a:p>
          <a:p>
            <a:pPr marL="11113" lvl="1" indent="0">
              <a:buClr>
                <a:srgbClr val="729BC8"/>
              </a:buClr>
              <a:buNone/>
            </a:pPr>
            <a:r>
              <a:rPr lang="en-US" dirty="0"/>
              <a:t>Highlight with </a:t>
            </a:r>
            <a:r>
              <a:rPr lang="en-US" b="1" dirty="0">
                <a:solidFill>
                  <a:schemeClr val="tx2"/>
                </a:solidFill>
              </a:rPr>
              <a:t>SCI dark blue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/>
                </a:solidFill>
              </a:rPr>
              <a:t>Grape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Teal </a:t>
            </a:r>
            <a:r>
              <a:rPr lang="en-US" dirty="0"/>
              <a:t>and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Fern </a:t>
            </a:r>
            <a:r>
              <a:rPr lang="en-US" dirty="0"/>
              <a:t>as first choice.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50AC5F0-64DB-B94F-9AA7-3F04582B3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9" y="6065406"/>
            <a:ext cx="3318837" cy="622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4F8548-7E10-A94F-A6EB-0438DB9003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4013" y="1038143"/>
            <a:ext cx="407987" cy="360363"/>
          </a:xfrm>
          <a:prstGeom prst="rect">
            <a:avLst/>
          </a:prstGeom>
          <a:solidFill>
            <a:srgbClr val="729BC8">
              <a:alpha val="32941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729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3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6" r:id="rId2"/>
    <p:sldLayoutId id="2147483681" r:id="rId3"/>
    <p:sldLayoutId id="2147483716" r:id="rId4"/>
    <p:sldLayoutId id="2147483690" r:id="rId5"/>
    <p:sldLayoutId id="2147483707" r:id="rId6"/>
    <p:sldLayoutId id="2147483708" r:id="rId7"/>
    <p:sldLayoutId id="2147483717" r:id="rId8"/>
    <p:sldLayoutId id="2147483713" r:id="rId9"/>
    <p:sldLayoutId id="2147483709" r:id="rId10"/>
    <p:sldLayoutId id="2147483710" r:id="rId11"/>
    <p:sldLayoutId id="2147483718" r:id="rId12"/>
    <p:sldLayoutId id="2147483714" r:id="rId13"/>
    <p:sldLayoutId id="2147483711" r:id="rId14"/>
    <p:sldLayoutId id="2147483699" r:id="rId15"/>
    <p:sldLayoutId id="2147483700" r:id="rId16"/>
    <p:sldLayoutId id="21474837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4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I_Webinars_Page 6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11"/>
            <a:ext cx="12192000" cy="6857143"/>
          </a:xfrm>
          <a:prstGeom prst="rect">
            <a:avLst/>
          </a:prstGeom>
        </p:spPr>
      </p:pic>
      <p:pic>
        <p:nvPicPr>
          <p:cNvPr id="8" name="Picture 7" descr="SCI_Webinar 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468" y="240554"/>
            <a:ext cx="1073755" cy="9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408DDC-C81E-4898-8529-0D044E234B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9"/>
          <a:stretch/>
        </p:blipFill>
        <p:spPr>
          <a:xfrm>
            <a:off x="4633645" y="-34456"/>
            <a:ext cx="7558355" cy="6926139"/>
          </a:xfrm>
          <a:prstGeom prst="rect">
            <a:avLst/>
          </a:prstGeom>
        </p:spPr>
      </p:pic>
      <p:pic>
        <p:nvPicPr>
          <p:cNvPr id="9" name="Content Placeholder 8" descr="Shape, circle&#10;&#10;Description automatically generated">
            <a:extLst>
              <a:ext uri="{FF2B5EF4-FFF2-40B4-BE49-F238E27FC236}">
                <a16:creationId xmlns:a16="http://schemas.microsoft.com/office/drawing/2014/main" id="{7F5FBA0C-20B0-CC42-BE5C-97DCF13BC51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69"/>
            <a:ext cx="10961649" cy="6926138"/>
          </a:xfr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D7F102F0-7CD0-F540-9775-B87201924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23" y="1317109"/>
            <a:ext cx="4896000" cy="952109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National retrosynthesis competition 2026</a:t>
            </a:r>
            <a:b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Round Entry</a:t>
            </a:r>
            <a:b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F6E56E8-F8AA-6A44-9FB8-D0DE6DB252D0}"/>
              </a:ext>
            </a:extLst>
          </p:cNvPr>
          <p:cNvSpPr txBox="1">
            <a:spLocks/>
          </p:cNvSpPr>
          <p:nvPr/>
        </p:nvSpPr>
        <p:spPr>
          <a:xfrm>
            <a:off x="485029" y="6271956"/>
            <a:ext cx="4896000" cy="41328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 March 2025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AFAD64-80A4-8E44-8E30-577626C25D7F}"/>
              </a:ext>
            </a:extLst>
          </p:cNvPr>
          <p:cNvCxnSpPr>
            <a:cxnSpLocks/>
          </p:cNvCxnSpPr>
          <p:nvPr/>
        </p:nvCxnSpPr>
        <p:spPr>
          <a:xfrm flipH="1">
            <a:off x="485029" y="2983857"/>
            <a:ext cx="4148616" cy="0"/>
          </a:xfrm>
          <a:prstGeom prst="line">
            <a:avLst/>
          </a:prstGeom>
          <a:ln w="19050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85B34EE-7C17-492D-9F3B-4D74EE553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28" y="78726"/>
            <a:ext cx="1234443" cy="838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A5170A-1334-418C-8553-AB344B5DBA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20516" r="7871" b="20607"/>
          <a:stretch/>
        </p:blipFill>
        <p:spPr>
          <a:xfrm>
            <a:off x="1973499" y="318391"/>
            <a:ext cx="2060969" cy="624536"/>
          </a:xfrm>
          <a:prstGeom prst="rect">
            <a:avLst/>
          </a:prstGeom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60BDBFA-6AC6-4860-9AF3-C0F4E4AD5541}"/>
              </a:ext>
            </a:extLst>
          </p:cNvPr>
          <p:cNvSpPr txBox="1">
            <a:spLocks/>
          </p:cNvSpPr>
          <p:nvPr/>
        </p:nvSpPr>
        <p:spPr>
          <a:xfrm>
            <a:off x="392019" y="3221326"/>
            <a:ext cx="424162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Team 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8B7F833-6D81-40BB-A9B7-D2DD8ECF0253}"/>
              </a:ext>
            </a:extLst>
          </p:cNvPr>
          <p:cNvSpPr txBox="1">
            <a:spLocks/>
          </p:cNvSpPr>
          <p:nvPr/>
        </p:nvSpPr>
        <p:spPr>
          <a:xfrm>
            <a:off x="392019" y="3977469"/>
            <a:ext cx="424162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Team Members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FEEA94-22BD-46DC-AAA4-EB6119C56E5D}"/>
              </a:ext>
            </a:extLst>
          </p:cNvPr>
          <p:cNvSpPr txBox="1">
            <a:spLocks/>
          </p:cNvSpPr>
          <p:nvPr/>
        </p:nvSpPr>
        <p:spPr>
          <a:xfrm>
            <a:off x="392019" y="4733493"/>
            <a:ext cx="5491946" cy="318122"/>
          </a:xfrm>
          <a:prstGeom prst="rect">
            <a:avLst/>
          </a:prstGeom>
        </p:spPr>
        <p:txBody>
          <a:bodyPr anchor="ctr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Frutiger Next Pro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Institution/University/Company</a:t>
            </a:r>
          </a:p>
        </p:txBody>
      </p:sp>
    </p:spTree>
    <p:extLst>
      <p:ext uri="{BB962C8B-B14F-4D97-AF65-F5344CB8AC3E}">
        <p14:creationId xmlns:p14="http://schemas.microsoft.com/office/powerpoint/2010/main" val="190695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7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30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4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8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2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0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4336-F806-47A5-BAF6-03ABF04E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Retrosynthesis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4645-492B-41BB-BD4C-E5970BA7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3161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SCI Circles Presentation">
      <a:dk1>
        <a:srgbClr val="000000"/>
      </a:dk1>
      <a:lt1>
        <a:srgbClr val="FFFFFF"/>
      </a:lt1>
      <a:dk2>
        <a:srgbClr val="003465"/>
      </a:dk2>
      <a:lt2>
        <a:srgbClr val="81A2CD"/>
      </a:lt2>
      <a:accent1>
        <a:srgbClr val="008788"/>
      </a:accent1>
      <a:accent2>
        <a:srgbClr val="73B288"/>
      </a:accent2>
      <a:accent3>
        <a:srgbClr val="99CFB9"/>
      </a:accent3>
      <a:accent4>
        <a:srgbClr val="674C98"/>
      </a:accent4>
      <a:accent5>
        <a:srgbClr val="FABA59"/>
      </a:accent5>
      <a:accent6>
        <a:srgbClr val="FD6945"/>
      </a:accent6>
      <a:hlink>
        <a:srgbClr val="007EAC"/>
      </a:hlink>
      <a:folHlink>
        <a:srgbClr val="3C1A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8755</TotalTime>
  <Words>33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System Font Regular</vt:lpstr>
      <vt:lpstr>1_Custom Design</vt:lpstr>
      <vt:lpstr>2_Custom Design</vt:lpstr>
      <vt:lpstr>1_Custom Design</vt:lpstr>
      <vt:lpstr>3_Custom Design</vt:lpstr>
      <vt:lpstr>4_Custom Design</vt:lpstr>
      <vt:lpstr>13th National retrosynthesis competition 2026  1ST Round Entry </vt:lpstr>
      <vt:lpstr>Retrosynthesis </vt:lpstr>
      <vt:lpstr>Retrosynthesis </vt:lpstr>
      <vt:lpstr>Retrosynthesis</vt:lpstr>
      <vt:lpstr>Retrosynthesis</vt:lpstr>
      <vt:lpstr>Retrosynthesis</vt:lpstr>
      <vt:lpstr>Retrosynthesis</vt:lpstr>
      <vt:lpstr>Retrosynthesis</vt:lpstr>
      <vt:lpstr>Retrosynthesis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Christel</dc:creator>
  <cp:keywords/>
  <dc:description/>
  <cp:lastModifiedBy>Zoe Hamson</cp:lastModifiedBy>
  <cp:revision>443</cp:revision>
  <cp:lastPrinted>2016-01-17T22:15:33Z</cp:lastPrinted>
  <dcterms:created xsi:type="dcterms:W3CDTF">2019-03-22T15:05:51Z</dcterms:created>
  <dcterms:modified xsi:type="dcterms:W3CDTF">2025-09-24T09:03:09Z</dcterms:modified>
  <cp:category/>
</cp:coreProperties>
</file>