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</p:sldIdLst>
  <p:sldSz cx="12192000" cy="6858000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581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583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072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278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537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398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859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568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906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812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589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AD3D9-DF0E-4E26-B358-F7AF43E4A261}" type="datetimeFigureOut">
              <a:rPr lang="en-IE" smtClean="0"/>
              <a:t>18/11/2016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EFAA7-F9A1-48D3-94BF-74565B864C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792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6389" y="750888"/>
            <a:ext cx="9144000" cy="2387600"/>
          </a:xfrm>
        </p:spPr>
        <p:txBody>
          <a:bodyPr/>
          <a:lstStyle/>
          <a:p>
            <a:r>
              <a:rPr lang="en-IE" dirty="0" smtClean="0"/>
              <a:t>Science Table Quiz 2016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" y="4055609"/>
            <a:ext cx="3124200" cy="217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69" y="3722234"/>
            <a:ext cx="4777441" cy="984550"/>
          </a:xfrm>
          <a:prstGeom prst="rect">
            <a:avLst/>
          </a:prstGeom>
        </p:spPr>
      </p:pic>
      <p:pic>
        <p:nvPicPr>
          <p:cNvPr id="1028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88" y="4055609"/>
            <a:ext cx="2888793" cy="24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3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97535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Miscellaneous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076325"/>
            <a:ext cx="8861425" cy="54578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information service was founded in 2006 by Jack Dorsey, Noah Glass, Biz Stone and Evan Williams?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In which country (or between which 2 countries) is the longest suspension bridge in Europe?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parameter is measured in Daltons?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What is the technical or Latin name for the lower jawbone?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What is the molar mass in g/</a:t>
            </a:r>
            <a:r>
              <a:rPr lang="en-IE" sz="2000" dirty="0" err="1" smtClean="0"/>
              <a:t>mol</a:t>
            </a:r>
            <a:r>
              <a:rPr lang="en-IE" sz="2000" dirty="0" smtClean="0"/>
              <a:t> of ethanol (to the nearest whole number)?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What is the maximum recorded weight of a blue whale: 173, 223 or 273 tonnes?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is the longest living species of tree?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What is pi to four decimal places?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HFC refrigerants replaced CF’s because of their much lower ozone depletion potential. But a treaty to ban them was agreed recently. On what grounds?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Space Telescope is scheduled to launch in October 2018?</a:t>
            </a:r>
          </a:p>
          <a:p>
            <a:pPr marL="457200" indent="-45720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667" y="1634741"/>
            <a:ext cx="1659134" cy="124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755" y="3059338"/>
            <a:ext cx="1626045" cy="1213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038" y="4518830"/>
            <a:ext cx="1597762" cy="131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60451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Science Fiction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70280"/>
            <a:ext cx="8934451" cy="516382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novel by Orson Scott Card about child space pilots was adapted as a film in 2013?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2015-6 TV series, starring Katherine Parkinson, features anthropomorphic robots called “synths”?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Who plays the eponymous “Dr Strange” in this year’s Marvel film?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Who wrote the “Dune” series of novels?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Who plays “Missy”, a female regeneration of The Master, in recent Dr Who series, and “The Lady” in “Gotham”?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What is the title of this year’s Star Trek film?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What type of vehicle/machine is Thunderbird 5?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In Ray Bradbury’s “Fahrenheit 451”, what is the significance of the temperature?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1954 Jack Arnold film featured an amphibious monster?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BAFTA nominated film, written &amp; directed by Irishman Stephen </a:t>
            </a:r>
            <a:r>
              <a:rPr lang="en-IE" sz="2000" dirty="0" err="1" smtClean="0"/>
              <a:t>Fingleton</a:t>
            </a:r>
            <a:r>
              <a:rPr lang="en-IE" sz="2000" dirty="0" smtClean="0"/>
              <a:t>, released in Ireland this February?</a:t>
            </a:r>
          </a:p>
          <a:p>
            <a:pPr marL="457200" indent="-457200">
              <a:buFont typeface="+mj-lt"/>
              <a:buAutoNum type="arabicPeriod"/>
            </a:pPr>
            <a:endParaRPr lang="en-IE" sz="2000" dirty="0" smtClean="0"/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600" y="1634741"/>
            <a:ext cx="1912043" cy="1149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572" y="3039617"/>
            <a:ext cx="1283610" cy="151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0" y="4651554"/>
            <a:ext cx="1810602" cy="11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94487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Science Rising: Great Inventions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080"/>
            <a:ext cx="8250716" cy="47748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Where was the earliest known wheel and axle discovered? Egypt, Mesopotamia or Central Europe?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In the Bronze Age, what metal was added to copper to make bronze?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Who brought the idea of the printing press from China to Europe?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The Bessemer Process was used in the 19</a:t>
            </a:r>
            <a:r>
              <a:rPr lang="en-IE" sz="1800" baseline="30000" dirty="0" smtClean="0"/>
              <a:t>th</a:t>
            </a:r>
            <a:r>
              <a:rPr lang="en-IE" sz="1800" dirty="0" smtClean="0"/>
              <a:t> century to make what?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Joseph Swan was a key inventor, with Thomas Edison, of what?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Who discovered Penicillin?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Ammonia and Sulphur Dioxide were widely used in which household items until the late 1920’s?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Where was Colossus, an early computer, developed?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William Shockley won the 1956 Nobel Prize for physics for which invention?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The </a:t>
            </a:r>
            <a:r>
              <a:rPr lang="en-IE" sz="1800" dirty="0" err="1" smtClean="0"/>
              <a:t>DynaTAC</a:t>
            </a:r>
            <a:r>
              <a:rPr lang="en-IE" sz="1800" dirty="0" smtClean="0"/>
              <a:t>, the first commercial hand-held cell phone was developed by which company?</a:t>
            </a:r>
          </a:p>
          <a:p>
            <a:pPr marL="457200" indent="-457200">
              <a:buFont typeface="+mj-lt"/>
              <a:buAutoNum type="arabicPeriod"/>
            </a:pPr>
            <a:endParaRPr lang="en-IE" sz="1800" dirty="0" smtClean="0"/>
          </a:p>
          <a:p>
            <a:pPr marL="457200" indent="-457200">
              <a:buFont typeface="+mj-lt"/>
              <a:buAutoNum type="arabicPeriod"/>
            </a:pPr>
            <a:endParaRPr lang="en-IE" sz="18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930" y="1452822"/>
            <a:ext cx="1961320" cy="1303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62" y="2859721"/>
            <a:ext cx="1593222" cy="1470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8312" y="4484959"/>
            <a:ext cx="1039471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913"/>
            <a:ext cx="10515600" cy="802973"/>
          </a:xfrm>
        </p:spPr>
        <p:txBody>
          <a:bodyPr>
            <a:normAutofit/>
          </a:bodyPr>
          <a:lstStyle/>
          <a:p>
            <a:r>
              <a:rPr lang="en-IE" sz="2800" b="1" dirty="0" smtClean="0"/>
              <a:t>Science and Technology in 2016</a:t>
            </a:r>
            <a:endParaRPr lang="en-IE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84" y="991887"/>
            <a:ext cx="9260206" cy="543748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January: In China there was the first ever transplant of which body part (on a monkey)?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Which year was the hottest since 1880 (according to NASA)?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April: According to the </a:t>
            </a:r>
            <a:r>
              <a:rPr lang="en-IE" sz="1800" dirty="0" err="1" smtClean="0"/>
              <a:t>Univ</a:t>
            </a:r>
            <a:r>
              <a:rPr lang="en-IE" sz="1800" dirty="0" smtClean="0"/>
              <a:t> of Southern California, which drink protects against colorectal cancer?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June: IUPAC named element 118 </a:t>
            </a:r>
            <a:r>
              <a:rPr lang="en-IE" sz="1800" dirty="0" err="1" smtClean="0"/>
              <a:t>Oganesson</a:t>
            </a:r>
            <a:r>
              <a:rPr lang="en-IE" sz="1800" dirty="0" smtClean="0"/>
              <a:t>. Which element was it placed below?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August, The Greenland “something” was estimated to be the longest living vertebrate. Name the “something”.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Fish around coral reefs were shown to do what at dawn?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September: which entrepreneur announced plans to transport people to Mars?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Researchers in Trinity College Dublin succeeded in 3D printing which protein?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October: Name any one of the 2016 Nobel prize winners in Chemistry, Physics or Medicine/Physiology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1800" dirty="0" smtClean="0"/>
              <a:t>According to the World meteorological Organisation, 2016 is likely to be the first full year when atmospheric CO2 levels stayed above how many ppm?</a:t>
            </a:r>
          </a:p>
          <a:p>
            <a:pPr marL="457200" indent="-457200">
              <a:buFont typeface="+mj-lt"/>
              <a:buAutoNum type="arabicPeriod"/>
            </a:pPr>
            <a:endParaRPr lang="en-IE" sz="1800" dirty="0" smtClean="0"/>
          </a:p>
          <a:p>
            <a:pPr marL="457200" indent="-457200">
              <a:buFont typeface="+mj-lt"/>
              <a:buAutoNum type="arabicPeriod"/>
            </a:pPr>
            <a:endParaRPr lang="en-IE" sz="1800" dirty="0" smtClean="0"/>
          </a:p>
          <a:p>
            <a:pPr marL="457200" indent="-457200">
              <a:buFont typeface="+mj-lt"/>
              <a:buAutoNum type="arabicPeriod"/>
            </a:pPr>
            <a:endParaRPr lang="en-IE" sz="1800" dirty="0" smtClean="0"/>
          </a:p>
          <a:p>
            <a:pPr marL="457200" indent="-457200">
              <a:buFont typeface="+mj-lt"/>
              <a:buAutoNum type="arabicPeriod"/>
            </a:pPr>
            <a:endParaRPr lang="en-IE" sz="1800" dirty="0" smtClean="0"/>
          </a:p>
          <a:p>
            <a:pPr marL="0" indent="0">
              <a:buNone/>
            </a:pPr>
            <a:endParaRPr lang="en-IE" sz="1800" dirty="0" smtClean="0"/>
          </a:p>
          <a:p>
            <a:pPr marL="0" indent="0">
              <a:buNone/>
            </a:pPr>
            <a:endParaRPr lang="en-IE" sz="1800" dirty="0" smtClean="0"/>
          </a:p>
          <a:p>
            <a:pPr marL="0" indent="0">
              <a:buNone/>
            </a:pPr>
            <a:r>
              <a:rPr lang="en-IE" sz="1800" dirty="0" smtClean="0"/>
              <a:t> </a:t>
            </a:r>
            <a:endParaRPr lang="en-IE" sz="18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887" y="1514476"/>
            <a:ext cx="1478756" cy="1276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7084" y="2935626"/>
            <a:ext cx="2138362" cy="1596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7492" y="4690472"/>
            <a:ext cx="1233487" cy="12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80009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Recent Space Pictures</a:t>
            </a:r>
            <a:endParaRPr lang="en-IE" sz="3600" dirty="0"/>
          </a:p>
        </p:txBody>
      </p:sp>
      <p:pic>
        <p:nvPicPr>
          <p:cNvPr id="3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51" y="1634741"/>
            <a:ext cx="1418662" cy="143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352" y="1634741"/>
            <a:ext cx="1495424" cy="1446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653" y="1710724"/>
            <a:ext cx="1682162" cy="1446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0890" y="1676422"/>
            <a:ext cx="1736863" cy="1480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8722" y="1634741"/>
            <a:ext cx="1605078" cy="1564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351" y="3919204"/>
            <a:ext cx="1831028" cy="1376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3884" y="3867792"/>
            <a:ext cx="1675372" cy="1479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762" y="4164453"/>
            <a:ext cx="2094053" cy="886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205" y="3752217"/>
            <a:ext cx="2034232" cy="1710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8722" y="3875268"/>
            <a:ext cx="1640794" cy="14620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3839" y="31573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97221" y="31573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20603" y="31573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43985" y="3197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427415" y="31930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5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9479" y="5407974"/>
            <a:ext cx="2252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6 – Artist’s impression</a:t>
            </a:r>
          </a:p>
          <a:p>
            <a:r>
              <a:rPr lang="en-IE" dirty="0" smtClean="0"/>
              <a:t>What is the star?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10727" y="54079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72945" y="54079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8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50444" y="5458387"/>
            <a:ext cx="198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9"/>
            </a:pPr>
            <a:r>
              <a:rPr lang="en-IE" dirty="0" smtClean="0"/>
              <a:t>What do the </a:t>
            </a:r>
          </a:p>
          <a:p>
            <a:r>
              <a:rPr lang="en-IE" dirty="0" smtClean="0"/>
              <a:t>oscillations signify?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395069" y="54655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589"/>
            <a:ext cx="10515600" cy="1083661"/>
          </a:xfrm>
        </p:spPr>
        <p:txBody>
          <a:bodyPr>
            <a:normAutofit/>
          </a:bodyPr>
          <a:lstStyle/>
          <a:p>
            <a:r>
              <a:rPr lang="en-IE" sz="3600" dirty="0" smtClean="0"/>
              <a:t>Famous Mathematicians</a:t>
            </a:r>
            <a:endParaRPr lang="en-IE" sz="3600" dirty="0"/>
          </a:p>
        </p:txBody>
      </p:sp>
      <p:sp>
        <p:nvSpPr>
          <p:cNvPr id="117" name="Content Placeholder 116"/>
          <p:cNvSpPr>
            <a:spLocks noGrp="1"/>
          </p:cNvSpPr>
          <p:nvPr>
            <p:ph idx="1"/>
          </p:nvPr>
        </p:nvSpPr>
        <p:spPr>
          <a:xfrm>
            <a:off x="609601" y="1392839"/>
            <a:ext cx="7410450" cy="478412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E….., Alexandrian Greek ca 300 BC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A………, Sicilian Greek ca 220 BC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A.-K…….., Arab ca 800 AD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O… K……, Persian ca 1100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F…….., Italian ca 1200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L. Y., Chinese, ca 1250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C………, Polish ca 1540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E…., Swiss, ca 1750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H……., Irish, ca 1850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N…, America, 20</a:t>
            </a:r>
            <a:r>
              <a:rPr lang="en-IE" sz="2400" baseline="30000" dirty="0" smtClean="0"/>
              <a:t>th</a:t>
            </a:r>
            <a:r>
              <a:rPr lang="en-IE" sz="2400" dirty="0" smtClean="0"/>
              <a:t> century, subject of “A Beautiful Mind”</a:t>
            </a:r>
          </a:p>
          <a:p>
            <a:pPr marL="514350" indent="-514350">
              <a:buFont typeface="+mj-lt"/>
              <a:buAutoNum type="arabicPeriod"/>
            </a:pPr>
            <a:endParaRPr lang="en-IE" sz="2400" dirty="0" smtClean="0"/>
          </a:p>
          <a:p>
            <a:pPr marL="0" indent="0">
              <a:buNone/>
            </a:pPr>
            <a:endParaRPr lang="en-IE" sz="2400" dirty="0" smtClean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326" y="1313212"/>
            <a:ext cx="2109787" cy="1827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0" y="2763982"/>
            <a:ext cx="1371600" cy="1693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262" y="4329597"/>
            <a:ext cx="2230299" cy="16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3361"/>
            <a:ext cx="10515600" cy="92963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10 Top Science Universities 2015-6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231" y="1012469"/>
            <a:ext cx="8020050" cy="13224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 dirty="0" smtClean="0"/>
          </a:p>
          <a:p>
            <a:pPr marL="0" indent="0">
              <a:buNone/>
            </a:pPr>
            <a:r>
              <a:rPr lang="en-IE" sz="2000" dirty="0" smtClean="0"/>
              <a:t>According to the QS (</a:t>
            </a:r>
            <a:r>
              <a:rPr lang="en-IE" sz="2000" dirty="0" err="1" smtClean="0"/>
              <a:t>Quacquarelli</a:t>
            </a:r>
            <a:r>
              <a:rPr lang="en-IE" sz="2000" dirty="0" smtClean="0"/>
              <a:t>-Symonds) survey, what are the top 10 global universities for natural sciences? Any order</a:t>
            </a:r>
            <a:endParaRPr lang="en-IE" sz="20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143" y="2334914"/>
            <a:ext cx="56102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081"/>
            <a:ext cx="10515600" cy="94487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Zoology – common European animals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63040"/>
            <a:ext cx="6312624" cy="4713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 smtClean="0"/>
              <a:t>What are the following animals: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Rattus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rattus</a:t>
            </a:r>
            <a:r>
              <a:rPr lang="en-IE" sz="2000" i="1" dirty="0" smtClean="0"/>
              <a:t> </a:t>
            </a:r>
            <a:r>
              <a:rPr lang="en-IE" sz="2000" dirty="0" smtClean="0"/>
              <a:t>(no mark if you just put “Rat”)</a:t>
            </a: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Glis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glis</a:t>
            </a:r>
            <a:endParaRPr lang="en-IE" sz="2000" i="1" dirty="0" smtClean="0"/>
          </a:p>
          <a:p>
            <a:pPr marL="457200" indent="-457200">
              <a:buFont typeface="+mj-lt"/>
              <a:buAutoNum type="arabicPeriod"/>
            </a:pPr>
            <a:r>
              <a:rPr lang="en-IE" sz="2000" i="1" dirty="0" smtClean="0"/>
              <a:t>Rana </a:t>
            </a:r>
            <a:r>
              <a:rPr lang="en-IE" sz="2000" i="1" dirty="0" err="1" smtClean="0"/>
              <a:t>temporaria</a:t>
            </a:r>
            <a:endParaRPr lang="en-IE" sz="2000" i="1" dirty="0" smtClean="0"/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Vulpes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vulpes</a:t>
            </a:r>
            <a:endParaRPr lang="en-IE" sz="2000" i="1" dirty="0" smtClean="0"/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Sciurus</a:t>
            </a:r>
            <a:r>
              <a:rPr lang="en-IE" sz="2000" i="1" dirty="0" smtClean="0"/>
              <a:t> vulgaris </a:t>
            </a:r>
            <a:r>
              <a:rPr lang="en-IE" sz="2000" dirty="0" smtClean="0"/>
              <a:t>– small tree-dwelling rodent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Cervus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elaphus</a:t>
            </a:r>
            <a:r>
              <a:rPr lang="en-IE" sz="2000" i="1" dirty="0" smtClean="0"/>
              <a:t> </a:t>
            </a:r>
            <a:r>
              <a:rPr lang="en-IE" sz="2000" dirty="0" smtClean="0"/>
              <a:t>– the only </a:t>
            </a:r>
            <a:r>
              <a:rPr lang="en-IE" sz="2000" dirty="0" err="1" smtClean="0"/>
              <a:t>cervid</a:t>
            </a:r>
            <a:r>
              <a:rPr lang="en-IE" sz="2000" dirty="0" smtClean="0"/>
              <a:t> native to Ireland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Natrix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natrix</a:t>
            </a:r>
            <a:r>
              <a:rPr lang="en-IE" sz="2000" i="1" dirty="0" smtClean="0"/>
              <a:t> </a:t>
            </a:r>
            <a:r>
              <a:rPr lang="en-IE" sz="2000" dirty="0" smtClean="0"/>
              <a:t>– Britain’s largest terrestrial reptile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Martes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martes</a:t>
            </a:r>
            <a:r>
              <a:rPr lang="en-IE" sz="2000" i="1" dirty="0" smtClean="0"/>
              <a:t> </a:t>
            </a:r>
            <a:r>
              <a:rPr lang="en-IE" sz="2000" dirty="0" smtClean="0"/>
              <a:t>– mustelid with yellow throat patch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i="1" dirty="0" err="1" smtClean="0"/>
              <a:t>Ursus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arctos</a:t>
            </a:r>
            <a:r>
              <a:rPr lang="en-IE" sz="2000" i="1" dirty="0" smtClean="0"/>
              <a:t> </a:t>
            </a:r>
            <a:r>
              <a:rPr lang="en-IE" sz="2000" i="1" dirty="0" err="1" smtClean="0"/>
              <a:t>arctos</a:t>
            </a:r>
            <a:endParaRPr lang="en-IE" sz="2000" i="1" dirty="0" smtClean="0"/>
          </a:p>
          <a:p>
            <a:pPr marL="457200" indent="-457200">
              <a:buFont typeface="+mj-lt"/>
              <a:buAutoNum type="arabicPeriod"/>
            </a:pPr>
            <a:r>
              <a:rPr lang="en-IE" sz="2000" i="1" dirty="0" smtClean="0"/>
              <a:t>Lepus </a:t>
            </a:r>
            <a:r>
              <a:rPr lang="en-IE" sz="2000" i="1" dirty="0" err="1" smtClean="0"/>
              <a:t>europaeus</a:t>
            </a:r>
            <a:r>
              <a:rPr lang="en-IE" sz="2000" i="1" dirty="0" smtClean="0"/>
              <a:t> </a:t>
            </a:r>
            <a:r>
              <a:rPr lang="en-IE" sz="2000" dirty="0" smtClean="0"/>
              <a:t>– large lagomorph</a:t>
            </a:r>
          </a:p>
          <a:p>
            <a:pPr marL="457200" indent="-457200">
              <a:buFont typeface="+mj-lt"/>
              <a:buAutoNum type="arabicPeriod"/>
            </a:pP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endParaRPr lang="en-IE" sz="2000" dirty="0" smtClean="0"/>
          </a:p>
          <a:p>
            <a:pPr marL="457200" indent="-457200">
              <a:buFont typeface="+mj-lt"/>
              <a:buAutoNum type="arabicPeriod"/>
            </a:pPr>
            <a:endParaRPr lang="en-IE" sz="20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045" y="1545040"/>
            <a:ext cx="4327301" cy="43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021079"/>
          </a:xfrm>
        </p:spPr>
        <p:txBody>
          <a:bodyPr>
            <a:normAutofit/>
          </a:bodyPr>
          <a:lstStyle/>
          <a:p>
            <a:r>
              <a:rPr lang="en-IE" sz="3600" dirty="0" smtClean="0"/>
              <a:t>Medicine: Deficiencies and Surfeits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86840"/>
            <a:ext cx="8013700" cy="479012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What disease is caused by a deficiency of the food additive E300?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condition is caused by an excess of vitamin A?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A deficiency of which vitamin causes Rickets?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And likewise Beriberi?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A lack of which element is associated with thyroid problems?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The Japanese disease </a:t>
            </a:r>
            <a:r>
              <a:rPr lang="en-IE" sz="2000" i="1" dirty="0" err="1" smtClean="0"/>
              <a:t>itai-itai</a:t>
            </a:r>
            <a:r>
              <a:rPr lang="en-IE" sz="2000" dirty="0" smtClean="0"/>
              <a:t> was due to poisoning by which element? (1912).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Too much of which element is involved in </a:t>
            </a:r>
            <a:r>
              <a:rPr lang="en-IE" sz="2000" dirty="0" err="1" smtClean="0"/>
              <a:t>Hyperkalia</a:t>
            </a:r>
            <a:r>
              <a:rPr lang="en-IE" sz="2000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The alkaloid Theobromine can be fatal to dogs &amp; cats, but humans eat quite a lot of it. In what foodstuff is it commonly found?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Which French writer died in 1850, apparently from a coffee overdose?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000" dirty="0" smtClean="0"/>
              <a:t>And King John of England reputedly died of a surfeit of which fruit?</a:t>
            </a:r>
            <a:endParaRPr lang="en-IE" sz="2000" dirty="0"/>
          </a:p>
        </p:txBody>
      </p:sp>
      <p:pic>
        <p:nvPicPr>
          <p:cNvPr id="4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9259" y="1507274"/>
            <a:ext cx="1775283" cy="2217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256" y="4065632"/>
            <a:ext cx="2681287" cy="16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Name the chemical elements</a:t>
            </a:r>
            <a:endParaRPr lang="en-IE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721596" y="3078716"/>
            <a:ext cx="16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/>
              <a:t>1 - the gas in the airship</a:t>
            </a:r>
            <a:endParaRPr lang="en-IE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1293" y="35691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2</a:t>
            </a:r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00" y="3569191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smtClean="0"/>
              <a:t>3 - the anode</a:t>
            </a:r>
            <a:endParaRPr lang="en-IE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8440707" y="35828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4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10789444" y="35691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5</a:t>
            </a:r>
            <a:endParaRPr lang="en-IE" dirty="0"/>
          </a:p>
        </p:txBody>
      </p:sp>
      <p:sp>
        <p:nvSpPr>
          <p:cNvPr id="22" name="TextBox 21"/>
          <p:cNvSpPr txBox="1"/>
          <p:nvPr/>
        </p:nvSpPr>
        <p:spPr>
          <a:xfrm>
            <a:off x="730828" y="5827811"/>
            <a:ext cx="134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smtClean="0"/>
              <a:t>6 – the filament</a:t>
            </a:r>
            <a:endParaRPr lang="en-IE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058331" y="5782620"/>
            <a:ext cx="201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/>
              <a:t>7 – the metal that melts in your palm</a:t>
            </a:r>
            <a:endParaRPr lang="en-IE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165910" y="57826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8</a:t>
            </a:r>
            <a:endParaRPr lang="en-IE" dirty="0"/>
          </a:p>
        </p:txBody>
      </p:sp>
      <p:sp>
        <p:nvSpPr>
          <p:cNvPr id="25" name="TextBox 24"/>
          <p:cNvSpPr txBox="1"/>
          <p:nvPr/>
        </p:nvSpPr>
        <p:spPr>
          <a:xfrm>
            <a:off x="7801356" y="5796433"/>
            <a:ext cx="18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smtClean="0"/>
              <a:t>9 – the gas in the lamp</a:t>
            </a:r>
            <a:endParaRPr lang="en-IE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0751720" y="56599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10</a:t>
            </a:r>
            <a:endParaRPr lang="en-IE" dirty="0"/>
          </a:p>
        </p:txBody>
      </p:sp>
      <p:pic>
        <p:nvPicPr>
          <p:cNvPr id="13" name="Picture 4" descr="http://www.science.ie/assets/media/Science%20Week%202016%20logos/Science-Week+Tagline+Date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0"/>
            <a:ext cx="1961320" cy="16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48" y="6078239"/>
            <a:ext cx="3176620" cy="6546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492" y="5955626"/>
            <a:ext cx="1298151" cy="902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07" y="1815716"/>
            <a:ext cx="2306833" cy="1060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708" y="1624776"/>
            <a:ext cx="1818542" cy="1804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118" y="1986307"/>
            <a:ext cx="2077157" cy="1108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1356" y="1814987"/>
            <a:ext cx="1580388" cy="1467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970" y="1814987"/>
            <a:ext cx="2096207" cy="1541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828" y="4054596"/>
            <a:ext cx="1211695" cy="1742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544" y="4210196"/>
            <a:ext cx="2008869" cy="1434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7387" y="4354494"/>
            <a:ext cx="1440312" cy="1462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20341" y="4151398"/>
            <a:ext cx="1881463" cy="1477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8143" y="4151398"/>
            <a:ext cx="1077689" cy="16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972</Words>
  <Application>Microsoft Office PowerPoint</Application>
  <PresentationFormat>Widescreen</PresentationFormat>
  <Paragraphs>116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Science Table Quiz 2016</vt:lpstr>
      <vt:lpstr>Science Rising: Great Inventions</vt:lpstr>
      <vt:lpstr>Science and Technology in 2016</vt:lpstr>
      <vt:lpstr>Recent Space Pictures</vt:lpstr>
      <vt:lpstr>Famous Mathematicians</vt:lpstr>
      <vt:lpstr>10 Top Science Universities 2015-6</vt:lpstr>
      <vt:lpstr>Zoology – common European animals</vt:lpstr>
      <vt:lpstr>Medicine: Deficiencies and Surfeits</vt:lpstr>
      <vt:lpstr>Name the chemical elements</vt:lpstr>
      <vt:lpstr>Miscellaneous</vt:lpstr>
      <vt:lpstr>Science Fiction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Table Quiz 2014</dc:title>
  <dc:creator>David Birkett</dc:creator>
  <cp:lastModifiedBy>David Birkett</cp:lastModifiedBy>
  <cp:revision>169</cp:revision>
  <dcterms:created xsi:type="dcterms:W3CDTF">2014-10-22T16:12:53Z</dcterms:created>
  <dcterms:modified xsi:type="dcterms:W3CDTF">2016-11-18T10:56:51Z</dcterms:modified>
</cp:coreProperties>
</file>